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handoutMasterIdLst>
    <p:handoutMasterId r:id="rId70"/>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46" r:id="rId48"/>
    <p:sldId id="1247" r:id="rId49"/>
    <p:sldId id="1248" r:id="rId50"/>
    <p:sldId id="1239" r:id="rId51"/>
    <p:sldId id="1241" r:id="rId52"/>
    <p:sldId id="1242" r:id="rId53"/>
    <p:sldId id="1243" r:id="rId54"/>
    <p:sldId id="1244" r:id="rId55"/>
    <p:sldId id="1245" r:id="rId56"/>
    <p:sldId id="1216" r:id="rId57"/>
    <p:sldId id="1229" r:id="rId58"/>
    <p:sldId id="1228" r:id="rId59"/>
    <p:sldId id="1227" r:id="rId60"/>
    <p:sldId id="1207" r:id="rId61"/>
    <p:sldId id="1203" r:id="rId62"/>
    <p:sldId id="1204" r:id="rId63"/>
    <p:sldId id="1205" r:id="rId64"/>
    <p:sldId id="1206" r:id="rId65"/>
    <p:sldId id="1220" r:id="rId66"/>
    <p:sldId id="1223" r:id="rId67"/>
    <p:sldId id="1224" r:id="rId68"/>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82"/>
    <p:restoredTop sz="94648"/>
  </p:normalViewPr>
  <p:slideViewPr>
    <p:cSldViewPr snapToGrid="0">
      <p:cViewPr>
        <p:scale>
          <a:sx n="91" d="100"/>
          <a:sy n="91" d="100"/>
        </p:scale>
        <p:origin x="576" y="520"/>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37" name="Shape 23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1262767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267899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56" name="Shape 256"/>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577145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extLst>
      <p:ext uri="{BB962C8B-B14F-4D97-AF65-F5344CB8AC3E}">
        <p14:creationId xmlns:p14="http://schemas.microsoft.com/office/powerpoint/2010/main" val="35005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extLst>
      <p:ext uri="{BB962C8B-B14F-4D97-AF65-F5344CB8AC3E}">
        <p14:creationId xmlns:p14="http://schemas.microsoft.com/office/powerpoint/2010/main" val="1355828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531909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816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08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956543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57</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63</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Writing an ODL program</a:t>
            </a:r>
            <a:endParaRPr lang="en-US" dirty="0"/>
          </a:p>
        </p:txBody>
      </p:sp>
      <p:sp>
        <p:nvSpPr>
          <p:cNvPr id="240" name="Shape 24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src</a:t>
            </a: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dst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touch(e); touch(m); </a:t>
            </a:r>
            <a:r>
              <a:rPr lang="en-US" sz="1400" b="1" dirty="0">
                <a:solidFill>
                  <a:srgbClr val="FF00FF"/>
                </a:solidFill>
                <a:latin typeface="Consolas"/>
                <a:ea typeface="Consolas"/>
                <a:cs typeface="Consolas"/>
                <a:sym typeface="Consolas"/>
              </a:rPr>
              <a:t>touch(</a:t>
            </a:r>
            <a:r>
              <a:rPr lang="en-US" sz="1400" b="1" dirty="0" err="1">
                <a:solidFill>
                  <a:srgbClr val="FF00FF"/>
                </a:solidFill>
                <a:latin typeface="Consolas"/>
                <a:ea typeface="Consolas"/>
                <a:cs typeface="Consolas"/>
                <a:sym typeface="Consolas"/>
              </a:rPr>
              <a:t>e.bw</a:t>
            </a:r>
            <a:r>
              <a:rPr lang="en-US" sz="1400" b="1"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41" name="Shape 24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
        <p:nvSpPr>
          <p:cNvPr id="242" name="Shape 242"/>
          <p:cNvSpPr txBox="1">
            <a:spLocks noGrp="1"/>
          </p:cNvSpPr>
          <p:nvPr>
            <p:ph type="body" idx="2"/>
          </p:nvPr>
        </p:nvSpPr>
        <p:spPr>
          <a:xfrm>
            <a:off x="5737175" y="990600"/>
            <a:ext cx="6238500" cy="2680500"/>
          </a:xfrm>
          <a:prstGeom prst="rect">
            <a:avLst/>
          </a:prstGeom>
        </p:spPr>
        <p:txBody>
          <a:bodyPr lIns="91425" tIns="91425" rIns="91425" bIns="91425" anchor="t" anchorCtr="0">
            <a:noAutofit/>
          </a:bodyPr>
          <a:lstStyle/>
          <a:p>
            <a:pPr marL="457200" marR="0" lvl="0" indent="-406400" algn="l" rtl="0">
              <a:lnSpc>
                <a:spcPct val="100000"/>
              </a:lnSpc>
              <a:spcBef>
                <a:spcPts val="560"/>
              </a:spcBef>
              <a:spcAft>
                <a:spcPts val="0"/>
              </a:spcAft>
              <a:buClr>
                <a:srgbClr val="000000"/>
              </a:buClr>
              <a:buSzPct val="100000"/>
              <a:buFont typeface="Calibri"/>
            </a:pPr>
            <a:r>
              <a:rPr lang="en-US" dirty="0">
                <a:solidFill>
                  <a:srgbClr val="000000"/>
                </a:solidFill>
              </a:rPr>
              <a:t>Register listeners for data </a:t>
            </a:r>
            <a:r>
              <a:rPr lang="en-US" dirty="0" smtClean="0">
                <a:solidFill>
                  <a:srgbClr val="000000"/>
                </a:solidFill>
              </a:rPr>
              <a:t>changes</a:t>
            </a:r>
          </a:p>
          <a:p>
            <a:pPr marL="457200" marR="0" lvl="0" indent="-406400" algn="l" rtl="0">
              <a:lnSpc>
                <a:spcPct val="100000"/>
              </a:lnSpc>
              <a:spcBef>
                <a:spcPts val="560"/>
              </a:spcBef>
              <a:spcAft>
                <a:spcPts val="0"/>
              </a:spcAft>
              <a:buClr>
                <a:srgbClr val="000000"/>
              </a:buClr>
              <a:buSzPct val="100000"/>
              <a:buFont typeface="Calibri"/>
            </a:pPr>
            <a:r>
              <a:rPr lang="en-US" dirty="0" smtClean="0">
                <a:solidFill>
                  <a:srgbClr val="000000"/>
                </a:solidFill>
              </a:rPr>
              <a:t>Clear</a:t>
            </a:r>
            <a:r>
              <a:rPr lang="en-US" dirty="0">
                <a:solidFill>
                  <a:srgbClr val="000000"/>
                </a:solidFill>
              </a:rPr>
              <a:t> the side-effects of the </a:t>
            </a:r>
            <a:r>
              <a:rPr lang="en-US" dirty="0" smtClean="0">
                <a:solidFill>
                  <a:srgbClr val="000000"/>
                </a:solidFill>
              </a:rPr>
              <a:t>program</a:t>
            </a:r>
          </a:p>
          <a:p>
            <a:pPr marL="457200" marR="0" lvl="0" indent="-406400" algn="l" rtl="0">
              <a:lnSpc>
                <a:spcPct val="100000"/>
              </a:lnSpc>
              <a:spcBef>
                <a:spcPts val="560"/>
              </a:spcBef>
              <a:spcAft>
                <a:spcPts val="0"/>
              </a:spcAft>
              <a:buClr>
                <a:srgbClr val="000000"/>
              </a:buClr>
              <a:buSzPct val="100000"/>
              <a:buFont typeface="Calibri"/>
            </a:pPr>
            <a:r>
              <a:rPr lang="en-US" dirty="0" smtClean="0"/>
              <a:t>Filter </a:t>
            </a:r>
            <a:r>
              <a:rPr lang="en-US" dirty="0"/>
              <a:t>irrelevant data change in the callback </a:t>
            </a:r>
            <a:r>
              <a:rPr lang="en-US" dirty="0" smtClean="0"/>
              <a:t>function</a:t>
            </a:r>
          </a:p>
          <a:p>
            <a:pPr marL="457200" marR="0" lvl="0" indent="-406400" algn="l" rtl="0">
              <a:lnSpc>
                <a:spcPct val="100000"/>
              </a:lnSpc>
              <a:spcBef>
                <a:spcPts val="560"/>
              </a:spcBef>
              <a:spcAft>
                <a:spcPts val="0"/>
              </a:spcAft>
              <a:buClr>
                <a:srgbClr val="000000"/>
              </a:buClr>
              <a:buSzPct val="100000"/>
              <a:buFont typeface="Calibri"/>
            </a:pPr>
            <a:r>
              <a:rPr lang="en-US" dirty="0" smtClean="0"/>
              <a:t>Monitor </a:t>
            </a:r>
            <a:r>
              <a:rPr lang="en-US" dirty="0"/>
              <a:t>only relevant data </a:t>
            </a:r>
            <a:r>
              <a:rPr lang="en-US" dirty="0" smtClean="0"/>
              <a:t>changes</a:t>
            </a:r>
          </a:p>
          <a:p>
            <a:pPr marL="857250" lvl="1" indent="-406400">
              <a:spcBef>
                <a:spcPts val="560"/>
              </a:spcBef>
              <a:spcAft>
                <a:spcPts val="0"/>
              </a:spcAft>
              <a:buClr>
                <a:srgbClr val="000000"/>
              </a:buClr>
              <a:buSzPct val="100000"/>
              <a:buFont typeface="Calibri"/>
            </a:pPr>
            <a:r>
              <a:rPr lang="en-US" dirty="0" smtClean="0"/>
              <a:t>only</a:t>
            </a:r>
            <a:r>
              <a:rPr lang="en-US" dirty="0"/>
              <a:t> the "touched" </a:t>
            </a:r>
            <a:r>
              <a:rPr lang="en-US" dirty="0" smtClean="0"/>
              <a:t>nodes/links/bindings</a:t>
            </a:r>
          </a:p>
          <a:p>
            <a:pPr marL="857250" lvl="1" indent="-406400">
              <a:spcBef>
                <a:spcPts val="560"/>
              </a:spcBef>
              <a:spcAft>
                <a:spcPts val="0"/>
              </a:spcAft>
              <a:buClr>
                <a:srgbClr val="000000"/>
              </a:buClr>
              <a:buSzPct val="100000"/>
              <a:buFont typeface="Calibri"/>
            </a:pPr>
            <a:r>
              <a:rPr lang="en-US" dirty="0" smtClean="0"/>
              <a:t>and</a:t>
            </a:r>
            <a:r>
              <a:rPr lang="en-US" dirty="0"/>
              <a:t> only the "touched" attributes</a:t>
            </a:r>
          </a:p>
          <a:p>
            <a:pPr marL="0" lvl="0" indent="0" rtl="0">
              <a:spcBef>
                <a:spcPts val="0"/>
              </a:spcBef>
              <a:buNone/>
            </a:pPr>
            <a:endParaRPr dirty="0"/>
          </a:p>
        </p:txBody>
      </p:sp>
      <p:sp>
        <p:nvSpPr>
          <p:cNvPr id="243" name="Shape 243"/>
          <p:cNvSpPr txBox="1"/>
          <p:nvPr/>
        </p:nvSpPr>
        <p:spPr>
          <a:xfrm>
            <a:off x="6112315" y="4087505"/>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nodes,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links,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linkbw</a:t>
            </a:r>
            <a:r>
              <a:rPr lang="en-US" sz="1200" b="1" dirty="0">
                <a:solidFill>
                  <a:schemeClr val="dk1"/>
                </a:solidFill>
                <a:latin typeface="Consolas"/>
                <a:ea typeface="Consolas"/>
                <a:cs typeface="Consolas"/>
                <a:sym typeface="Consolas"/>
              </a:rPr>
              <a:t>,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public void </a:t>
            </a:r>
            <a:r>
              <a:rPr lang="en-US" sz="1200" b="1" dirty="0" err="1">
                <a:latin typeface="Consolas"/>
                <a:ea typeface="Consolas"/>
                <a:cs typeface="Consolas"/>
                <a:sym typeface="Consolas"/>
              </a:rPr>
              <a:t>onDataChanged</a:t>
            </a:r>
            <a:r>
              <a:rPr lang="en-US" sz="1200" b="1" dirty="0">
                <a:latin typeface="Consolas"/>
                <a:ea typeface="Consolas"/>
                <a:cs typeface="Consolas"/>
                <a:sym typeface="Consolas"/>
              </a:rPr>
              <a:t>(event) {</a:t>
            </a:r>
          </a:p>
          <a:p>
            <a:pPr lvl="0" rtl="0">
              <a:spcBef>
                <a:spcPts val="0"/>
              </a:spcBef>
              <a:buClr>
                <a:schemeClr val="dk1"/>
              </a:buClr>
              <a:buSzPct val="91666"/>
              <a:buFont typeface="Arial"/>
              <a:buNone/>
            </a:pPr>
            <a:r>
              <a:rPr lang="en-US" sz="1200" b="1" dirty="0">
                <a:latin typeface="Consolas"/>
                <a:ea typeface="Consolas"/>
                <a:cs typeface="Consolas"/>
                <a:sym typeface="Consolas"/>
              </a:rPr>
              <a:t>	if (</a:t>
            </a:r>
            <a:r>
              <a:rPr lang="en-US" sz="1200" b="1" dirty="0" err="1">
                <a:latin typeface="Consolas"/>
                <a:ea typeface="Consolas"/>
                <a:cs typeface="Consolas"/>
                <a:sym typeface="Consolas"/>
              </a:rPr>
              <a:t>oldPath.isNotAffected</a:t>
            </a:r>
            <a:r>
              <a:rPr lang="en-US" sz="1200" b="1" dirty="0">
                <a:latin typeface="Consolas"/>
                <a:ea typeface="Consolas"/>
                <a:cs typeface="Consolas"/>
                <a:sym typeface="Consolas"/>
              </a:rPr>
              <a:t>(event)) return;</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removeFlowRulesIfExists</a:t>
            </a:r>
            <a:r>
              <a:rPr lang="en-US" sz="1200" b="1" dirty="0">
                <a:latin typeface="Consolas"/>
                <a:ea typeface="Consolas"/>
                <a:cs typeface="Consolas"/>
                <a:sym typeface="Consolas"/>
              </a:rPr>
              <a:t>(</a:t>
            </a:r>
            <a:r>
              <a:rPr lang="en-US" sz="1200" b="1" dirty="0" err="1">
                <a:latin typeface="Consolas"/>
                <a:ea typeface="Consolas"/>
                <a:cs typeface="Consolas"/>
                <a:sym typeface="Consolas"/>
              </a:rPr>
              <a:t>oldPath</a:t>
            </a:r>
            <a:r>
              <a:rPr lang="en-US" sz="1200" b="1" dirty="0">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findPath</a:t>
            </a:r>
            <a:r>
              <a:rPr lang="en-US" sz="1200" b="1" dirty="0">
                <a:latin typeface="Consolas"/>
                <a:ea typeface="Consolas"/>
                <a:cs typeface="Consolas"/>
                <a:sym typeface="Consolas"/>
              </a:rPr>
              <a:t>(</a:t>
            </a:r>
            <a:r>
              <a:rPr lang="en-US" sz="1200" b="1" dirty="0" err="1">
                <a:latin typeface="Consolas"/>
                <a:ea typeface="Consolas"/>
                <a:cs typeface="Consolas"/>
                <a:sym typeface="Consolas"/>
              </a:rPr>
              <a:t>currentSrc</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currentDst</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currentRequiredBw</a:t>
            </a: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dirty="0">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p:txBody>
      </p:sp>
    </p:spTree>
    <p:extLst>
      <p:ext uri="{BB962C8B-B14F-4D97-AF65-F5344CB8AC3E}">
        <p14:creationId xmlns:p14="http://schemas.microsoft.com/office/powerpoint/2010/main" val="1792860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Can we NOT do </a:t>
            </a:r>
            <a:r>
              <a:rPr lang="en-US" dirty="0" smtClean="0"/>
              <a:t>that?</a:t>
            </a:r>
            <a:endParaRPr lang="en-US" dirty="0"/>
          </a:p>
        </p:txBody>
      </p:sp>
      <p:sp>
        <p:nvSpPr>
          <p:cNvPr id="250" name="Shape 25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src</a:t>
            </a: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dst</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a:t>
            </a:r>
            <a:r>
              <a:rPr lang="en-US" sz="1200" b="1" strike="sngStrike" dirty="0" err="1">
                <a:solidFill>
                  <a:srgbClr val="000000"/>
                </a:solidFill>
                <a:latin typeface="Consolas"/>
                <a:ea typeface="Consolas"/>
                <a:cs typeface="Consolas"/>
                <a:sym typeface="Consolas"/>
              </a:rPr>
              <a:t>srcNode</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strike="sngStrike" dirty="0">
                <a:solidFill>
                  <a:srgbClr val="000000"/>
                </a:solidFill>
                <a:latin typeface="Consolas"/>
                <a:ea typeface="Consolas"/>
                <a:cs typeface="Consolas"/>
                <a:sym typeface="Consolas"/>
              </a:rPr>
              <a:t>			touch(e); touch(m); </a:t>
            </a:r>
            <a:r>
              <a:rPr lang="en-US" sz="1400" b="1" strike="sngStrike" dirty="0">
                <a:solidFill>
                  <a:srgbClr val="FF00FF"/>
                </a:solidFill>
                <a:latin typeface="Consolas"/>
                <a:ea typeface="Consolas"/>
                <a:cs typeface="Consolas"/>
                <a:sym typeface="Consolas"/>
              </a:rPr>
              <a:t>touch(</a:t>
            </a:r>
            <a:r>
              <a:rPr lang="en-US" sz="1400" b="1" strike="sngStrike" dirty="0" err="1">
                <a:solidFill>
                  <a:srgbClr val="FF00FF"/>
                </a:solidFill>
                <a:latin typeface="Consolas"/>
                <a:ea typeface="Consolas"/>
                <a:cs typeface="Consolas"/>
                <a:sym typeface="Consolas"/>
              </a:rPr>
              <a:t>e.bw</a:t>
            </a:r>
            <a:r>
              <a:rPr lang="en-US" sz="1400" b="1" strike="sngStrike"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51" name="Shape 25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
        <p:nvSpPr>
          <p:cNvPr id="252" name="Shape 252"/>
          <p:cNvSpPr txBox="1"/>
          <p:nvPr/>
        </p:nvSpPr>
        <p:spPr>
          <a:xfrm>
            <a:off x="6077280" y="4069162"/>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strike="sngStrike" dirty="0">
              <a:latin typeface="Consolas"/>
              <a:ea typeface="Consolas"/>
              <a:cs typeface="Consolas"/>
              <a:sym typeface="Consolas"/>
            </a:endParaRP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None/>
            </a:pPr>
            <a:r>
              <a:rPr lang="en-US" sz="1200" b="1" strike="sngStrike" dirty="0">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nodes,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None/>
            </a:pP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links,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None/>
            </a:pP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linkbw</a:t>
            </a:r>
            <a:r>
              <a:rPr lang="en-US" sz="1200" b="1" strike="sngStrike" dirty="0">
                <a:solidFill>
                  <a:schemeClr val="dk1"/>
                </a:solidFill>
                <a:latin typeface="Consolas"/>
                <a:ea typeface="Consolas"/>
                <a:cs typeface="Consolas"/>
                <a:sym typeface="Consolas"/>
              </a:rPr>
              <a:t>,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Clr>
                <a:schemeClr val="dk1"/>
              </a:buClr>
              <a:buFont typeface="Arial"/>
              <a:buNone/>
            </a:pPr>
            <a:endParaRPr sz="1200" b="1" strike="sngStrike" dirty="0">
              <a:latin typeface="Consolas"/>
              <a:ea typeface="Consolas"/>
              <a:cs typeface="Consolas"/>
              <a:sym typeface="Consolas"/>
            </a:endParaRP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public void </a:t>
            </a:r>
            <a:r>
              <a:rPr lang="en-US" sz="1200" b="1" strike="sngStrike" dirty="0" err="1">
                <a:latin typeface="Consolas"/>
                <a:ea typeface="Consolas"/>
                <a:cs typeface="Consolas"/>
                <a:sym typeface="Consolas"/>
              </a:rPr>
              <a:t>onDataChanged</a:t>
            </a:r>
            <a:r>
              <a:rPr lang="en-US" sz="1200" b="1" strike="sngStrike" dirty="0">
                <a:latin typeface="Consolas"/>
                <a:ea typeface="Consolas"/>
                <a:cs typeface="Consolas"/>
                <a:sym typeface="Consolas"/>
              </a:rPr>
              <a:t>(event) {</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if (</a:t>
            </a:r>
            <a:r>
              <a:rPr lang="en-US" sz="1200" b="1" strike="sngStrike" dirty="0" err="1">
                <a:latin typeface="Consolas"/>
                <a:ea typeface="Consolas"/>
                <a:cs typeface="Consolas"/>
                <a:sym typeface="Consolas"/>
              </a:rPr>
              <a:t>oldPath.isNotAffected</a:t>
            </a:r>
            <a:r>
              <a:rPr lang="en-US" sz="1200" b="1" strike="sngStrike" dirty="0">
                <a:latin typeface="Consolas"/>
                <a:ea typeface="Consolas"/>
                <a:cs typeface="Consolas"/>
                <a:sym typeface="Consolas"/>
              </a:rPr>
              <a:t>(event)) return;</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removeFlowRulesIfExists</a:t>
            </a:r>
            <a:r>
              <a:rPr lang="en-US" sz="1200" b="1" strike="sngStrike" dirty="0">
                <a:latin typeface="Consolas"/>
                <a:ea typeface="Consolas"/>
                <a:cs typeface="Consolas"/>
                <a:sym typeface="Consolas"/>
              </a:rPr>
              <a:t>(</a:t>
            </a:r>
            <a:r>
              <a:rPr lang="en-US" sz="1200" b="1" strike="sngStrike" dirty="0" err="1">
                <a:latin typeface="Consolas"/>
                <a:ea typeface="Consolas"/>
                <a:cs typeface="Consolas"/>
                <a:sym typeface="Consolas"/>
              </a:rPr>
              <a:t>oldPath</a:t>
            </a:r>
            <a:r>
              <a:rPr lang="en-US" sz="1200" b="1" strike="sngStrike" dirty="0">
                <a:latin typeface="Consolas"/>
                <a:ea typeface="Consolas"/>
                <a:cs typeface="Consolas"/>
                <a:sym typeface="Consolas"/>
              </a:rPr>
              <a:t>);</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findPath</a:t>
            </a:r>
            <a:r>
              <a:rPr lang="en-US" sz="1200" b="1" strike="sngStrike" dirty="0">
                <a:latin typeface="Consolas"/>
                <a:ea typeface="Consolas"/>
                <a:cs typeface="Consolas"/>
                <a:sym typeface="Consolas"/>
              </a:rPr>
              <a:t>(</a:t>
            </a:r>
            <a:r>
              <a:rPr lang="en-US" sz="1200" b="1" strike="sngStrike" dirty="0" err="1">
                <a:latin typeface="Consolas"/>
                <a:ea typeface="Consolas"/>
                <a:cs typeface="Consolas"/>
                <a:sym typeface="Consolas"/>
              </a:rPr>
              <a:t>currentSrc</a:t>
            </a: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currentDst</a:t>
            </a: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currentRequiredBw</a:t>
            </a:r>
            <a:r>
              <a:rPr lang="en-US" sz="1200" b="1" strike="sngStrike" dirty="0">
                <a:latin typeface="Consolas"/>
                <a:ea typeface="Consolas"/>
                <a:cs typeface="Consolas"/>
                <a:sym typeface="Consolas"/>
              </a:rPr>
              <a:t>);</a:t>
            </a:r>
          </a:p>
          <a:p>
            <a:pPr lvl="0" rtl="0">
              <a:spcBef>
                <a:spcPts val="0"/>
              </a:spcBef>
              <a:buNone/>
            </a:pPr>
            <a:r>
              <a:rPr lang="en-US" sz="1200" b="1" strike="sngStrike" dirty="0">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p:txBody>
      </p:sp>
      <p:sp>
        <p:nvSpPr>
          <p:cNvPr id="6" name="Shape 242"/>
          <p:cNvSpPr txBox="1">
            <a:spLocks/>
          </p:cNvSpPr>
          <p:nvPr/>
        </p:nvSpPr>
        <p:spPr bwMode="auto">
          <a:xfrm>
            <a:off x="5737175" y="990600"/>
            <a:ext cx="6238500" cy="26805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Autofit/>
          </a:bodyPr>
          <a:lstStyle>
            <a:lvl1pPr marL="342900" indent="-342900" algn="l" rtl="0" eaLnBrk="0" fontAlgn="base" hangingPunct="0">
              <a:spcBef>
                <a:spcPct val="20000"/>
              </a:spcBef>
              <a:spcAft>
                <a:spcPct val="0"/>
              </a:spcAft>
              <a:buClr>
                <a:srgbClr val="6E7BBD"/>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j-lt"/>
                <a:ea typeface="+mn-ea"/>
              </a:defRPr>
            </a:lvl3pPr>
            <a:lvl4pPr marL="1600200" indent="-228600" algn="l" rtl="0" eaLnBrk="0" fontAlgn="base" hangingPunct="0">
              <a:spcBef>
                <a:spcPct val="20000"/>
              </a:spcBef>
              <a:spcAft>
                <a:spcPct val="0"/>
              </a:spcAft>
              <a:buChar char="–"/>
              <a:defRPr sz="1800">
                <a:solidFill>
                  <a:schemeClr val="tx1"/>
                </a:solidFill>
                <a:latin typeface="+mj-lt"/>
                <a:ea typeface="+mn-ea"/>
              </a:defRPr>
            </a:lvl4pPr>
            <a:lvl5pPr marL="2057400" indent="-228600" algn="l" rtl="0" eaLnBrk="0" fontAlgn="base" hangingPunct="0">
              <a:spcBef>
                <a:spcPct val="20000"/>
              </a:spcBef>
              <a:spcAft>
                <a:spcPct val="0"/>
              </a:spcAft>
              <a:buChar char="»"/>
              <a:defRPr sz="1800">
                <a:solidFill>
                  <a:schemeClr val="tx1"/>
                </a:solidFill>
                <a:latin typeface="+mj-lt"/>
                <a:ea typeface="+mn-ea"/>
              </a:defRPr>
            </a:lvl5pPr>
            <a:lvl6pPr marL="2514600" indent="-228600" algn="l" rtl="0" fontAlgn="base">
              <a:spcBef>
                <a:spcPct val="20000"/>
              </a:spcBef>
              <a:spcAft>
                <a:spcPct val="0"/>
              </a:spcAft>
              <a:buChar char="»"/>
              <a:defRPr sz="1800">
                <a:solidFill>
                  <a:srgbClr val="686868"/>
                </a:solidFill>
                <a:latin typeface="+mj-lt"/>
                <a:ea typeface="+mn-ea"/>
              </a:defRPr>
            </a:lvl6pPr>
            <a:lvl7pPr marL="2971800" indent="-228600" algn="l" rtl="0" fontAlgn="base">
              <a:spcBef>
                <a:spcPct val="20000"/>
              </a:spcBef>
              <a:spcAft>
                <a:spcPct val="0"/>
              </a:spcAft>
              <a:buChar char="»"/>
              <a:defRPr sz="1800">
                <a:solidFill>
                  <a:srgbClr val="686868"/>
                </a:solidFill>
                <a:latin typeface="+mj-lt"/>
                <a:ea typeface="+mn-ea"/>
              </a:defRPr>
            </a:lvl7pPr>
            <a:lvl8pPr marL="3429000" indent="-228600" algn="l" rtl="0" fontAlgn="base">
              <a:spcBef>
                <a:spcPct val="20000"/>
              </a:spcBef>
              <a:spcAft>
                <a:spcPct val="0"/>
              </a:spcAft>
              <a:buChar char="»"/>
              <a:defRPr sz="1800">
                <a:solidFill>
                  <a:srgbClr val="686868"/>
                </a:solidFill>
                <a:latin typeface="+mj-lt"/>
                <a:ea typeface="+mn-ea"/>
              </a:defRPr>
            </a:lvl8pPr>
            <a:lvl9pPr marL="3886200" indent="-228600" algn="l" rtl="0" fontAlgn="base">
              <a:spcBef>
                <a:spcPct val="20000"/>
              </a:spcBef>
              <a:spcAft>
                <a:spcPct val="0"/>
              </a:spcAft>
              <a:buChar char="»"/>
              <a:defRPr sz="1800">
                <a:solidFill>
                  <a:srgbClr val="686868"/>
                </a:solidFill>
                <a:latin typeface="+mj-lt"/>
                <a:ea typeface="+mn-ea"/>
              </a:defRPr>
            </a:lvl9pPr>
          </a:lstStyle>
          <a:p>
            <a:pPr marL="457200" indent="-406400">
              <a:spcBef>
                <a:spcPts val="560"/>
              </a:spcBef>
              <a:spcAft>
                <a:spcPts val="0"/>
              </a:spcAft>
              <a:buClr>
                <a:srgbClr val="000000"/>
              </a:buClr>
              <a:buSzPct val="100000"/>
              <a:buFont typeface="Calibri"/>
              <a:buChar char="•"/>
            </a:pPr>
            <a:r>
              <a:rPr lang="en-US" kern="0" baseline="0" dirty="0" smtClean="0">
                <a:solidFill>
                  <a:srgbClr val="000000"/>
                </a:solidFill>
              </a:rPr>
              <a:t>Register listeners for data changes</a:t>
            </a:r>
          </a:p>
          <a:p>
            <a:pPr marL="457200" indent="-406400">
              <a:spcBef>
                <a:spcPts val="560"/>
              </a:spcBef>
              <a:spcAft>
                <a:spcPts val="0"/>
              </a:spcAft>
              <a:buClr>
                <a:srgbClr val="000000"/>
              </a:buClr>
              <a:buSzPct val="100000"/>
              <a:buFont typeface="Calibri"/>
              <a:buChar char="•"/>
            </a:pPr>
            <a:r>
              <a:rPr lang="en-US" kern="0" baseline="0" dirty="0" smtClean="0">
                <a:solidFill>
                  <a:srgbClr val="000000"/>
                </a:solidFill>
              </a:rPr>
              <a:t>Clear the side-effects of the program</a:t>
            </a:r>
          </a:p>
          <a:p>
            <a:pPr marL="457200" indent="-406400">
              <a:spcBef>
                <a:spcPts val="560"/>
              </a:spcBef>
              <a:spcAft>
                <a:spcPts val="0"/>
              </a:spcAft>
              <a:buClr>
                <a:srgbClr val="000000"/>
              </a:buClr>
              <a:buSzPct val="100000"/>
              <a:buFont typeface="Calibri"/>
              <a:buChar char="•"/>
            </a:pPr>
            <a:r>
              <a:rPr lang="en-US" kern="0" baseline="0" dirty="0" smtClean="0"/>
              <a:t>Filter irrelevant data change in the callback function</a:t>
            </a:r>
          </a:p>
          <a:p>
            <a:pPr marL="457200" indent="-406400">
              <a:spcBef>
                <a:spcPts val="560"/>
              </a:spcBef>
              <a:spcAft>
                <a:spcPts val="0"/>
              </a:spcAft>
              <a:buClr>
                <a:srgbClr val="000000"/>
              </a:buClr>
              <a:buSzPct val="100000"/>
              <a:buFont typeface="Calibri"/>
              <a:buChar char="•"/>
            </a:pPr>
            <a:r>
              <a:rPr lang="en-US" kern="0" baseline="0" dirty="0" smtClean="0"/>
              <a:t>Monitor only relevant data changes</a:t>
            </a:r>
          </a:p>
          <a:p>
            <a:pPr marL="857250" lvl="1" indent="-406400">
              <a:spcBef>
                <a:spcPts val="560"/>
              </a:spcBef>
              <a:spcAft>
                <a:spcPts val="0"/>
              </a:spcAft>
              <a:buClr>
                <a:srgbClr val="000000"/>
              </a:buClr>
              <a:buSzPct val="100000"/>
              <a:buFont typeface="Calibri"/>
              <a:buChar char="–"/>
            </a:pPr>
            <a:r>
              <a:rPr lang="en-US" kern="0" baseline="0" dirty="0" smtClean="0"/>
              <a:t>only the "touched" nodes/links/bindings</a:t>
            </a:r>
          </a:p>
          <a:p>
            <a:pPr marL="857250" lvl="1" indent="-406400">
              <a:spcBef>
                <a:spcPts val="560"/>
              </a:spcBef>
              <a:spcAft>
                <a:spcPts val="0"/>
              </a:spcAft>
              <a:buClr>
                <a:srgbClr val="000000"/>
              </a:buClr>
              <a:buSzPct val="100000"/>
              <a:buFont typeface="Calibri"/>
              <a:buChar char="–"/>
            </a:pPr>
            <a:r>
              <a:rPr lang="en-US" kern="0" baseline="0" dirty="0" smtClean="0"/>
              <a:t>and only the "touched" attributes</a:t>
            </a:r>
          </a:p>
          <a:p>
            <a:pPr marL="0" indent="0">
              <a:spcBef>
                <a:spcPts val="0"/>
              </a:spcBef>
              <a:buFontTx/>
              <a:buNone/>
            </a:pPr>
            <a:endParaRPr lang="en-US" kern="0" baseline="0" dirty="0"/>
          </a:p>
        </p:txBody>
      </p:sp>
    </p:spTree>
    <p:extLst>
      <p:ext uri="{BB962C8B-B14F-4D97-AF65-F5344CB8AC3E}">
        <p14:creationId xmlns:p14="http://schemas.microsoft.com/office/powerpoint/2010/main" val="7150345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33923" y="111314"/>
            <a:ext cx="11416500" cy="685800"/>
          </a:xfrm>
          <a:prstGeom prst="rect">
            <a:avLst/>
          </a:prstGeom>
        </p:spPr>
        <p:txBody>
          <a:bodyPr lIns="91425" tIns="91425" rIns="91425" bIns="91425" anchor="ctr" anchorCtr="0">
            <a:noAutofit/>
          </a:bodyPr>
          <a:lstStyle/>
          <a:p>
            <a:pPr lvl="0" rtl="0">
              <a:spcBef>
                <a:spcPts val="0"/>
              </a:spcBef>
              <a:buNone/>
            </a:pPr>
            <a:r>
              <a:rPr lang="en-US"/>
              <a:t>FAST to the rescue </a:t>
            </a:r>
          </a:p>
        </p:txBody>
      </p:sp>
      <p:sp>
        <p:nvSpPr>
          <p:cNvPr id="259" name="Shape 259"/>
          <p:cNvSpPr txBox="1">
            <a:spLocks noGrp="1"/>
          </p:cNvSpPr>
          <p:nvPr>
            <p:ph type="body" idx="2"/>
          </p:nvPr>
        </p:nvSpPr>
        <p:spPr>
          <a:xfrm>
            <a:off x="6172201" y="990600"/>
            <a:ext cx="5803799" cy="5334000"/>
          </a:xfrm>
          <a:prstGeom prst="rect">
            <a:avLst/>
          </a:prstGeom>
        </p:spPr>
        <p:txBody>
          <a:bodyPr lIns="91425" tIns="91425" rIns="91425" bIns="91425" anchor="t" anchorCtr="0">
            <a:noAutofit/>
          </a:bodyPr>
          <a:lstStyle/>
          <a:p>
            <a:pPr marL="457200" lvl="0" indent="-228600" rtl="0">
              <a:spcBef>
                <a:spcPts val="0"/>
              </a:spcBef>
            </a:pPr>
            <a:r>
              <a:rPr lang="en-US" b="1"/>
              <a:t>Question</a:t>
            </a:r>
            <a:r>
              <a:rPr lang="en-US"/>
              <a:t>: can we write a </a:t>
            </a:r>
            <a:r>
              <a:rPr lang="en-US" i="1">
                <a:solidFill>
                  <a:srgbClr val="FF0000"/>
                </a:solidFill>
              </a:rPr>
              <a:t>correct</a:t>
            </a:r>
            <a:r>
              <a:rPr lang="en-US"/>
              <a:t> ODL program that is also </a:t>
            </a:r>
            <a:r>
              <a:rPr lang="en-US" i="1">
                <a:solidFill>
                  <a:srgbClr val="FF0000"/>
                </a:solidFill>
              </a:rPr>
              <a:t>simple</a:t>
            </a:r>
            <a:r>
              <a:rPr lang="en-US"/>
              <a:t> and </a:t>
            </a:r>
            <a:r>
              <a:rPr lang="en-US" i="1">
                <a:solidFill>
                  <a:srgbClr val="FF0000"/>
                </a:solidFill>
              </a:rPr>
              <a:t>efficient</a:t>
            </a:r>
            <a:r>
              <a:rPr lang="en-US"/>
              <a:t>?</a:t>
            </a:r>
          </a:p>
          <a:p>
            <a:pPr marL="0" lvl="0" indent="0" rtl="0">
              <a:spcBef>
                <a:spcPts val="0"/>
              </a:spcBef>
              <a:buNone/>
            </a:pPr>
            <a:endParaRPr/>
          </a:p>
          <a:p>
            <a:pPr marL="457200" lvl="0" indent="-228600" rtl="0">
              <a:spcBef>
                <a:spcPts val="0"/>
              </a:spcBef>
            </a:pPr>
            <a:r>
              <a:rPr lang="en-US" b="1"/>
              <a:t>Answer</a:t>
            </a:r>
            <a:r>
              <a:rPr lang="en-US"/>
              <a:t>: YES, with FAST</a:t>
            </a:r>
          </a:p>
        </p:txBody>
      </p:sp>
      <p:sp>
        <p:nvSpPr>
          <p:cNvPr id="260" name="Shape 260"/>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49</a:t>
            </a:fld>
            <a:endParaRPr lang="en-US"/>
          </a:p>
        </p:txBody>
      </p:sp>
      <p:pic>
        <p:nvPicPr>
          <p:cNvPr id="261" name="Shape 261" descr="complexity-efficiency-fast.png"/>
          <p:cNvPicPr preferRelativeResize="0"/>
          <p:nvPr/>
        </p:nvPicPr>
        <p:blipFill rotWithShape="1">
          <a:blip r:embed="rId3">
            <a:alphaModFix/>
          </a:blip>
          <a:srcRect l="367" t="27990" r="367"/>
          <a:stretch/>
        </p:blipFill>
        <p:spPr>
          <a:xfrm>
            <a:off x="445800" y="1467203"/>
            <a:ext cx="5429250" cy="4657350"/>
          </a:xfrm>
          <a:prstGeom prst="rect">
            <a:avLst/>
          </a:prstGeom>
          <a:noFill/>
          <a:ln>
            <a:noFill/>
          </a:ln>
        </p:spPr>
      </p:pic>
    </p:spTree>
    <p:extLst>
      <p:ext uri="{BB962C8B-B14F-4D97-AF65-F5344CB8AC3E}">
        <p14:creationId xmlns:p14="http://schemas.microsoft.com/office/powerpoint/2010/main" val="1454987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The FAST programming model</a:t>
            </a:r>
          </a:p>
        </p:txBody>
      </p:sp>
      <p:sp>
        <p:nvSpPr>
          <p:cNvPr id="268" name="Shape 268"/>
          <p:cNvSpPr txBox="1">
            <a:spLocks noGrp="1"/>
          </p:cNvSpPr>
          <p:nvPr>
            <p:ph type="body" idx="1"/>
          </p:nvPr>
        </p:nvSpPr>
        <p:spPr>
          <a:xfrm>
            <a:off x="167220" y="990600"/>
            <a:ext cx="5779200" cy="5422800"/>
          </a:xfrm>
          <a:prstGeom prst="rect">
            <a:avLst/>
          </a:prstGeom>
        </p:spPr>
        <p:txBody>
          <a:bodyPr lIns="91425" tIns="91425" rIns="91425" bIns="91425" anchor="t" anchorCtr="0">
            <a:noAutofit/>
          </a:bodyPr>
          <a:lstStyle/>
          <a:p>
            <a:pPr marL="457200" lvl="0" indent="-228600" rtl="0">
              <a:spcBef>
                <a:spcPts val="0"/>
              </a:spcBef>
            </a:pPr>
            <a:r>
              <a:rPr lang="en-US"/>
              <a:t>Users submit/delete instances at function instance store</a:t>
            </a:r>
          </a:p>
          <a:p>
            <a:pPr marL="0" lvl="0" indent="0" rtl="0">
              <a:spcBef>
                <a:spcPts val="0"/>
              </a:spcBef>
              <a:buNone/>
            </a:pPr>
            <a:endParaRPr/>
          </a:p>
          <a:p>
            <a:pPr marL="457200" lvl="0" indent="-228600" rtl="0">
              <a:spcBef>
                <a:spcPts val="0"/>
              </a:spcBef>
            </a:pPr>
            <a:r>
              <a:rPr lang="en-US"/>
              <a:t>Instances access ODL datastore through FAST API</a:t>
            </a:r>
          </a:p>
          <a:p>
            <a:pPr marL="0" lvl="0" indent="0" rtl="0">
              <a:spcBef>
                <a:spcPts val="0"/>
              </a:spcBef>
              <a:buNone/>
            </a:pPr>
            <a:endParaRPr/>
          </a:p>
          <a:p>
            <a:pPr marL="457200" lvl="0" indent="-228600">
              <a:spcBef>
                <a:spcPts val="0"/>
              </a:spcBef>
            </a:pPr>
            <a:r>
              <a:rPr lang="en-US"/>
              <a:t>Precedence and grouping to support modular programming and composition </a:t>
            </a:r>
          </a:p>
        </p:txBody>
      </p:sp>
      <p:sp>
        <p:nvSpPr>
          <p:cNvPr id="269" name="Shape 26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pic>
        <p:nvPicPr>
          <p:cNvPr id="270" name="Shape 270" descr="fast-architecture-odl.jpg"/>
          <p:cNvPicPr preferRelativeResize="0"/>
          <p:nvPr/>
        </p:nvPicPr>
        <p:blipFill>
          <a:blip r:embed="rId3">
            <a:alphaModFix/>
          </a:blip>
          <a:stretch>
            <a:fillRect/>
          </a:stretch>
        </p:blipFill>
        <p:spPr>
          <a:xfrm>
            <a:off x="6035475" y="946200"/>
            <a:ext cx="5879874" cy="5422801"/>
          </a:xfrm>
          <a:prstGeom prst="rect">
            <a:avLst/>
          </a:prstGeom>
          <a:noFill/>
          <a:ln>
            <a:noFill/>
          </a:ln>
        </p:spPr>
      </p:pic>
    </p:spTree>
    <p:extLst>
      <p:ext uri="{BB962C8B-B14F-4D97-AF65-F5344CB8AC3E}">
        <p14:creationId xmlns:p14="http://schemas.microsoft.com/office/powerpoint/2010/main" val="19573780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A closer look under the hood</a:t>
            </a:r>
          </a:p>
        </p:txBody>
      </p:sp>
      <p:sp>
        <p:nvSpPr>
          <p:cNvPr id="286" name="Shape 286"/>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pic>
        <p:nvPicPr>
          <p:cNvPr id="288" name="Shape 288" descr="components.jpg"/>
          <p:cNvPicPr preferRelativeResize="0"/>
          <p:nvPr/>
        </p:nvPicPr>
        <p:blipFill>
          <a:blip r:embed="rId3">
            <a:alphaModFix/>
          </a:blip>
          <a:stretch>
            <a:fillRect/>
          </a:stretch>
        </p:blipFill>
        <p:spPr>
          <a:xfrm>
            <a:off x="238599" y="1155956"/>
            <a:ext cx="11808897" cy="4721516"/>
          </a:xfrm>
          <a:prstGeom prst="rect">
            <a:avLst/>
          </a:prstGeom>
          <a:noFill/>
          <a:ln>
            <a:noFill/>
          </a:ln>
        </p:spPr>
      </p:pic>
    </p:spTree>
    <p:extLst>
      <p:ext uri="{BB962C8B-B14F-4D97-AF65-F5344CB8AC3E}">
        <p14:creationId xmlns:p14="http://schemas.microsoft.com/office/powerpoint/2010/main" val="198439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a:t> </a:t>
            </a:r>
          </a:p>
        </p:txBody>
      </p:sp>
      <p:sp>
        <p:nvSpPr>
          <p:cNvPr id="295" name="Shape 295"/>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public void findPath(</a:t>
            </a:r>
            <a:r>
              <a:rPr lang="en-US" sz="1400" b="1">
                <a:solidFill>
                  <a:srgbClr val="FF0000"/>
                </a:solidFill>
                <a:latin typeface="Consolas"/>
                <a:ea typeface="Consolas"/>
                <a:cs typeface="Consolas"/>
                <a:sym typeface="Consolas"/>
              </a:rPr>
              <a:t>Ipv4Address src, Ipv4Address dst, </a:t>
            </a:r>
          </a:p>
          <a:p>
            <a:pPr marL="0" lvl="0" indent="0" rtl="0">
              <a:spcBef>
                <a:spcPts val="0"/>
              </a:spcBef>
              <a:buNone/>
            </a:pPr>
            <a:r>
              <a:rPr lang="en-US" sz="1400" b="1">
                <a:solidFill>
                  <a:srgbClr val="FF0000"/>
                </a:solidFill>
                <a:latin typeface="Consolas"/>
                <a:ea typeface="Consolas"/>
                <a:cs typeface="Consolas"/>
                <a:sym typeface="Consolas"/>
              </a:rPr>
              <a:t>     		    int requiredBw</a:t>
            </a: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srcNode, dstNode = </a:t>
            </a:r>
            <a:r>
              <a:rPr lang="en-US" sz="1400" b="1">
                <a:solidFill>
                  <a:srgbClr val="FF0000"/>
                </a:solidFill>
                <a:latin typeface="Consolas"/>
                <a:ea typeface="Consolas"/>
                <a:cs typeface="Consolas"/>
                <a:sym typeface="Consolas"/>
              </a:rPr>
              <a:t>mapToNode</a:t>
            </a:r>
            <a:r>
              <a:rPr lang="en-US" sz="1400" b="1">
                <a:solidFill>
                  <a:srgbClr val="000000"/>
                </a:solidFill>
                <a:latin typeface="Consolas"/>
                <a:ea typeface="Consolas"/>
                <a:cs typeface="Consolas"/>
                <a:sym typeface="Consolas"/>
              </a:rPr>
              <a:t>(src, dst)</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topology = </a:t>
            </a:r>
            <a:r>
              <a:rPr lang="en-US" sz="1400" b="1">
                <a:solidFill>
                  <a:srgbClr val="FF0000"/>
                </a:solidFill>
                <a:latin typeface="Consolas"/>
                <a:ea typeface="Consolas"/>
                <a:cs typeface="Consolas"/>
                <a:sym typeface="Consolas"/>
              </a:rPr>
              <a:t>readTopology()</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bw_src(x) = (x == srcNode ? +inf : 0);</a:t>
            </a: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    	pq.add(srcNode);</a:t>
            </a:r>
          </a:p>
          <a:p>
            <a:pPr marL="0" lvl="0" indent="0" rtl="0">
              <a:spcBef>
                <a:spcPts val="0"/>
              </a:spcBef>
              <a:buNone/>
            </a:pPr>
            <a:r>
              <a:rPr lang="en-US" sz="1200" b="1">
                <a:solidFill>
                  <a:srgbClr val="000000"/>
                </a:solidFill>
                <a:latin typeface="Consolas"/>
                <a:ea typeface="Consolas"/>
                <a:cs typeface="Consolas"/>
                <a:sym typeface="Consolas"/>
              </a:rPr>
              <a:t>    	while (!pq.isEmpty()) {</a:t>
            </a:r>
          </a:p>
          <a:p>
            <a:pPr marL="0" lvl="0" indent="0" rtl="0">
              <a:spcBef>
                <a:spcPts val="0"/>
              </a:spcBef>
              <a:buNone/>
            </a:pPr>
            <a:r>
              <a:rPr lang="en-US" sz="1200" b="1">
                <a:solidFill>
                  <a:srgbClr val="000000"/>
                </a:solidFill>
                <a:latin typeface="Consolas"/>
                <a:ea typeface="Consolas"/>
                <a:cs typeface="Consolas"/>
                <a:sym typeface="Consolas"/>
              </a:rPr>
              <a:t>        	n = pq.pop();</a:t>
            </a:r>
          </a:p>
          <a:p>
            <a:pPr marL="0" lvl="0" indent="0" rtl="0">
              <a:spcBef>
                <a:spcPts val="0"/>
              </a:spcBef>
              <a:buNone/>
            </a:pPr>
            <a:r>
              <a:rPr lang="en-US" sz="1200" b="1">
                <a:solidFill>
                  <a:srgbClr val="000000"/>
                </a:solidFill>
                <a:latin typeface="Consolas"/>
                <a:ea typeface="Consolas"/>
                <a:cs typeface="Consolas"/>
                <a:sym typeface="Consolas"/>
              </a:rPr>
              <a:t>        	if (bw_src(m) &lt; requiredBw)</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        	if (n == dstNode)</a:t>
            </a:r>
          </a:p>
          <a:p>
            <a:pPr marL="0" lvl="0" indent="0" rtl="0">
              <a:spcBef>
                <a:spcPts val="0"/>
              </a:spcBef>
              <a:buNone/>
            </a:pPr>
            <a:r>
              <a:rPr lang="en-US" sz="1200" b="1">
                <a:solidFill>
                  <a:srgbClr val="000000"/>
                </a:solidFill>
                <a:latin typeface="Consolas"/>
                <a:ea typeface="Consolas"/>
                <a:cs typeface="Consolas"/>
                <a:sym typeface="Consolas"/>
              </a:rPr>
              <a:t>            	return </a:t>
            </a:r>
            <a:r>
              <a:rPr lang="en-US" sz="1400" b="1">
                <a:solidFill>
                  <a:srgbClr val="0000FF"/>
                </a:solidFill>
                <a:latin typeface="Consolas"/>
                <a:ea typeface="Consolas"/>
                <a:cs typeface="Consolas"/>
                <a:sym typeface="Consolas"/>
              </a:rPr>
              <a:t>setupFlowRules(path)</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for (e(n-&gt;m): n.neighbors) {</a:t>
            </a:r>
          </a:p>
          <a:p>
            <a:pPr marL="0" lvl="0" indent="0" rtl="0">
              <a:spcBef>
                <a:spcPts val="0"/>
              </a:spcBef>
              <a:buNone/>
            </a:pPr>
            <a:r>
              <a:rPr lang="en-US" sz="1200" b="1">
                <a:solidFill>
                  <a:srgbClr val="000000"/>
                </a:solidFill>
                <a:latin typeface="Consolas"/>
                <a:ea typeface="Consolas"/>
                <a:cs typeface="Consolas"/>
                <a:sym typeface="Consolas"/>
              </a:rPr>
              <a:t>            	if (min(</a:t>
            </a:r>
            <a:r>
              <a:rPr lang="en-US" sz="1400" b="1">
                <a:solidFill>
                  <a:srgbClr val="FF0000"/>
                </a:solidFill>
                <a:latin typeface="Consolas"/>
                <a:ea typeface="Consolas"/>
                <a:cs typeface="Consolas"/>
                <a:sym typeface="Consolas"/>
              </a:rPr>
              <a:t>e.bw</a:t>
            </a:r>
            <a:r>
              <a:rPr lang="en-US" sz="1200" b="1">
                <a:solidFill>
                  <a:srgbClr val="000000"/>
                </a:solidFill>
                <a:latin typeface="Consolas"/>
                <a:ea typeface="Consolas"/>
                <a:cs typeface="Consolas"/>
                <a:sym typeface="Consolas"/>
              </a:rPr>
              <a:t>, bw_src(n)) &gt; bw_src(m)) {</a:t>
            </a:r>
          </a:p>
          <a:p>
            <a:pPr marL="0" lvl="0" indent="0" rtl="0">
              <a:spcBef>
                <a:spcPts val="0"/>
              </a:spcBef>
              <a:buNone/>
            </a:pPr>
            <a:r>
              <a:rPr lang="en-US" sz="1200" b="1">
                <a:solidFill>
                  <a:srgbClr val="000000"/>
                </a:solidFill>
                <a:latin typeface="Consolas"/>
                <a:ea typeface="Consolas"/>
                <a:cs typeface="Consolas"/>
                <a:sym typeface="Consolas"/>
              </a:rPr>
              <a:t>                		updateBw(m, min(e.bw, bw_src(n)));</a:t>
            </a:r>
          </a:p>
          <a:p>
            <a:pPr marL="0" lvl="0" indent="0" rtl="0">
              <a:spcBef>
                <a:spcPts val="0"/>
              </a:spcBef>
              <a:buNone/>
            </a:pPr>
            <a:r>
              <a:rPr lang="en-US" sz="1200" b="1">
                <a:solidFill>
                  <a:srgbClr val="000000"/>
                </a:solidFill>
                <a:latin typeface="Consolas"/>
                <a:ea typeface="Consolas"/>
                <a:cs typeface="Consolas"/>
                <a:sym typeface="Consolas"/>
              </a:rPr>
              <a:t>                		if (!pq.contains(m))</a:t>
            </a:r>
          </a:p>
          <a:p>
            <a:pPr marL="0" lvl="0" indent="0" rtl="0">
              <a:spcBef>
                <a:spcPts val="0"/>
              </a:spcBef>
              <a:buNone/>
            </a:pPr>
            <a:r>
              <a:rPr lang="en-US" sz="1200" b="1">
                <a:solidFill>
                  <a:srgbClr val="000000"/>
                </a:solidFill>
                <a:latin typeface="Consolas"/>
                <a:ea typeface="Consolas"/>
                <a:cs typeface="Consolas"/>
                <a:sym typeface="Consolas"/>
              </a:rPr>
              <a:t>                    		pq.add(m);</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a:t>
            </a:r>
          </a:p>
          <a:p>
            <a:pPr lvl="0" rtl="0">
              <a:spcBef>
                <a:spcPts val="0"/>
              </a:spcBef>
              <a:buNone/>
            </a:pPr>
            <a:endParaRPr/>
          </a:p>
        </p:txBody>
      </p:sp>
      <p:sp>
        <p:nvSpPr>
          <p:cNvPr id="296" name="Shape 296"/>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
        <p:nvSpPr>
          <p:cNvPr id="297" name="Shape 297"/>
          <p:cNvSpPr txBox="1">
            <a:spLocks noGrp="1"/>
          </p:cNvSpPr>
          <p:nvPr>
            <p:ph type="body" idx="2"/>
          </p:nvPr>
        </p:nvSpPr>
        <p:spPr>
          <a:xfrm>
            <a:off x="5737175" y="990600"/>
            <a:ext cx="6238500" cy="5334000"/>
          </a:xfrm>
          <a:prstGeom prst="rect">
            <a:avLst/>
          </a:prstGeom>
        </p:spPr>
        <p:txBody>
          <a:bodyPr lIns="91425" tIns="91425" rIns="91425" bIns="91425" anchor="t" anchorCtr="0">
            <a:noAutofit/>
          </a:bodyPr>
          <a:lstStyle/>
          <a:p>
            <a:pPr marL="457200" lvl="0" indent="-228600" rtl="0">
              <a:spcBef>
                <a:spcPts val="0"/>
              </a:spcBef>
              <a:buClr>
                <a:srgbClr val="FF0000"/>
              </a:buClr>
            </a:pPr>
            <a:r>
              <a:rPr lang="en-US">
                <a:solidFill>
                  <a:srgbClr val="FF0000"/>
                </a:solidFill>
              </a:rPr>
              <a:t>RED: the dependent data</a:t>
            </a:r>
          </a:p>
          <a:p>
            <a:pPr marL="914400" lvl="1" indent="-228600" rtl="0">
              <a:spcBef>
                <a:spcPts val="0"/>
              </a:spcBef>
              <a:buClr>
                <a:srgbClr val="FF0000"/>
              </a:buClr>
            </a:pPr>
            <a:r>
              <a:rPr lang="en-US">
                <a:solidFill>
                  <a:srgbClr val="FF0000"/>
                </a:solidFill>
              </a:rPr>
              <a:t>Parameters</a:t>
            </a:r>
          </a:p>
          <a:p>
            <a:pPr marL="914400" lvl="1" indent="-228600" rtl="0">
              <a:spcBef>
                <a:spcPts val="0"/>
              </a:spcBef>
              <a:buClr>
                <a:srgbClr val="FF0000"/>
              </a:buClr>
            </a:pPr>
            <a:r>
              <a:rPr lang="en-US">
                <a:solidFill>
                  <a:srgbClr val="FF0000"/>
                </a:solidFill>
              </a:rPr>
              <a:t>Data read from the datastore (or more   general, the </a:t>
            </a:r>
            <a:r>
              <a:rPr lang="en-US" i="1">
                <a:solidFill>
                  <a:srgbClr val="FF0000"/>
                </a:solidFill>
              </a:rPr>
              <a:t>information source</a:t>
            </a:r>
            <a:r>
              <a:rPr lang="en-US">
                <a:solidFill>
                  <a:srgbClr val="FF0000"/>
                </a:solidFill>
              </a:rPr>
              <a:t>)</a:t>
            </a:r>
          </a:p>
          <a:p>
            <a:pPr marL="457200" lvl="0" indent="0" rtl="0">
              <a:spcBef>
                <a:spcPts val="0"/>
              </a:spcBef>
              <a:buNone/>
            </a:pPr>
            <a:endParaRPr>
              <a:solidFill>
                <a:srgbClr val="FF0000"/>
              </a:solidFill>
            </a:endParaRPr>
          </a:p>
          <a:p>
            <a:pPr marL="914400" lvl="1" indent="-228600" rtl="0">
              <a:spcBef>
                <a:spcPts val="0"/>
              </a:spcBef>
              <a:buClr>
                <a:srgbClr val="FF0000"/>
              </a:buClr>
            </a:pPr>
            <a:r>
              <a:rPr lang="en-US" b="1">
                <a:solidFill>
                  <a:srgbClr val="FF0000"/>
                </a:solidFill>
              </a:rPr>
              <a:t>Automatically track the dependency</a:t>
            </a:r>
          </a:p>
          <a:p>
            <a:pPr marL="0" lvl="0" indent="0" rtl="0">
              <a:spcBef>
                <a:spcPts val="0"/>
              </a:spcBef>
              <a:buNone/>
            </a:pPr>
            <a:endParaRPr>
              <a:solidFill>
                <a:srgbClr val="0000FF"/>
              </a:solidFill>
            </a:endParaRPr>
          </a:p>
          <a:p>
            <a:pPr marL="457200" lvl="0" indent="-228600" rtl="0">
              <a:spcBef>
                <a:spcPts val="0"/>
              </a:spcBef>
              <a:buClr>
                <a:srgbClr val="0000FF"/>
              </a:buClr>
            </a:pPr>
            <a:r>
              <a:rPr lang="en-US">
                <a:solidFill>
                  <a:srgbClr val="0000FF"/>
                </a:solidFill>
              </a:rPr>
              <a:t>BLUE: the output of the program</a:t>
            </a:r>
          </a:p>
          <a:p>
            <a:pPr marL="914400" lvl="1" indent="-228600" rtl="0">
              <a:spcBef>
                <a:spcPts val="0"/>
              </a:spcBef>
              <a:buClr>
                <a:srgbClr val="0000FF"/>
              </a:buClr>
            </a:pPr>
            <a:r>
              <a:rPr lang="en-US">
                <a:solidFill>
                  <a:srgbClr val="0000FF"/>
                </a:solidFill>
              </a:rPr>
              <a:t>Data written to the datastore (or more   general,  the </a:t>
            </a:r>
            <a:r>
              <a:rPr lang="en-US" i="1">
                <a:solidFill>
                  <a:srgbClr val="0000FF"/>
                </a:solidFill>
              </a:rPr>
              <a:t>information sink</a:t>
            </a:r>
            <a:r>
              <a:rPr lang="en-US">
                <a:solidFill>
                  <a:srgbClr val="0000FF"/>
                </a:solidFill>
              </a:rPr>
              <a:t>)</a:t>
            </a:r>
          </a:p>
          <a:p>
            <a:pPr marL="457200" lvl="0" indent="0" rtl="0">
              <a:spcBef>
                <a:spcPts val="0"/>
              </a:spcBef>
              <a:buNone/>
            </a:pPr>
            <a:endParaRPr>
              <a:solidFill>
                <a:srgbClr val="0000FF"/>
              </a:solidFill>
            </a:endParaRPr>
          </a:p>
          <a:p>
            <a:pPr marL="914400" lvl="1" indent="-228600" rtl="0">
              <a:spcBef>
                <a:spcPts val="0"/>
              </a:spcBef>
              <a:buClr>
                <a:srgbClr val="0000FF"/>
              </a:buClr>
            </a:pPr>
            <a:r>
              <a:rPr lang="en-US" b="1">
                <a:solidFill>
                  <a:srgbClr val="0000FF"/>
                </a:solidFill>
              </a:rPr>
              <a:t>Automatically restore the state</a:t>
            </a:r>
          </a:p>
          <a:p>
            <a:pPr marL="0" lvl="0" indent="0" rtl="0">
              <a:spcBef>
                <a:spcPts val="0"/>
              </a:spcBef>
              <a:buNone/>
            </a:pPr>
            <a:endParaRPr/>
          </a:p>
        </p:txBody>
      </p:sp>
    </p:spTree>
    <p:extLst>
      <p:ext uri="{BB962C8B-B14F-4D97-AF65-F5344CB8AC3E}">
        <p14:creationId xmlns:p14="http://schemas.microsoft.com/office/powerpoint/2010/main" val="417211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lvl="0" rtl="0">
              <a:spcBef>
                <a:spcPts val="0"/>
              </a:spcBef>
              <a:buSzPct val="25000"/>
              <a:buNone/>
            </a:pPr>
            <a:r>
              <a:rPr lang="en-US"/>
              <a:t>Automatic dependency tracking</a:t>
            </a:r>
          </a:p>
        </p:txBody>
      </p:sp>
      <p:sp>
        <p:nvSpPr>
          <p:cNvPr id="303" name="Shape 303"/>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lvl="0" indent="-228600" rtl="0">
              <a:spcBef>
                <a:spcPts val="0"/>
              </a:spcBef>
              <a:buClr>
                <a:schemeClr val="dk1"/>
              </a:buClr>
            </a:pPr>
            <a:r>
              <a:rPr lang="en-US"/>
              <a:t>Requirements:</a:t>
            </a:r>
          </a:p>
          <a:p>
            <a:pPr marL="914400" lvl="1" indent="-228600" rtl="0">
              <a:spcBef>
                <a:spcPts val="0"/>
              </a:spcBef>
            </a:pPr>
            <a:r>
              <a:rPr lang="en-US"/>
              <a:t>Capture all the data access</a:t>
            </a:r>
          </a:p>
          <a:p>
            <a:pPr marL="914400" lvl="1" indent="-228600" rtl="0">
              <a:spcBef>
                <a:spcPts val="0"/>
              </a:spcBef>
            </a:pPr>
            <a:r>
              <a:rPr lang="en-US"/>
              <a:t>Learn the relationship between data and function instances</a:t>
            </a:r>
          </a:p>
          <a:p>
            <a:pPr marL="457200" lvl="0" indent="-228600" rtl="0">
              <a:spcBef>
                <a:spcPts val="0"/>
              </a:spcBef>
            </a:pPr>
            <a:r>
              <a:rPr lang="en-US"/>
              <a:t>Challenges:</a:t>
            </a:r>
          </a:p>
          <a:p>
            <a:pPr marL="914400" lvl="1" indent="-228600" rtl="0">
              <a:spcBef>
                <a:spcPts val="0"/>
              </a:spcBef>
            </a:pPr>
            <a:r>
              <a:rPr lang="en-US"/>
              <a:t>How to get fine-grained dependency tracking with ODL </a:t>
            </a:r>
            <a:r>
              <a:rPr lang="en-US">
                <a:solidFill>
                  <a:srgbClr val="FF0000"/>
                </a:solidFill>
                <a:latin typeface="Consolas"/>
                <a:ea typeface="Consolas"/>
                <a:cs typeface="Consolas"/>
                <a:sym typeface="Consolas"/>
              </a:rPr>
              <a:t>DataObject</a:t>
            </a:r>
            <a:r>
              <a:rPr lang="en-US"/>
              <a:t>?</a:t>
            </a:r>
          </a:p>
          <a:p>
            <a:pPr marL="914400" lvl="1" indent="-228600" rtl="0">
              <a:spcBef>
                <a:spcPts val="0"/>
              </a:spcBef>
            </a:pPr>
            <a:r>
              <a:rPr lang="en-US"/>
              <a:t>How to track primitive types</a:t>
            </a:r>
          </a:p>
          <a:p>
            <a:pPr marL="457200" marR="0" lvl="0" indent="-228600" algn="l" rtl="0">
              <a:spcBef>
                <a:spcPts val="0"/>
              </a:spcBef>
              <a:spcAft>
                <a:spcPts val="0"/>
              </a:spcAft>
            </a:pPr>
            <a:r>
              <a:rPr lang="en-US"/>
              <a:t>Solutions:</a:t>
            </a:r>
          </a:p>
          <a:p>
            <a:pPr marL="914400" marR="0" lvl="1" indent="-431800" algn="l" rtl="0">
              <a:lnSpc>
                <a:spcPct val="100000"/>
              </a:lnSpc>
              <a:spcBef>
                <a:spcPts val="0"/>
              </a:spcBef>
              <a:spcAft>
                <a:spcPts val="0"/>
              </a:spcAft>
              <a:buClr>
                <a:srgbClr val="6E7BBD"/>
              </a:buClr>
              <a:buSzPct val="114285"/>
              <a:buFont typeface="Calibri"/>
            </a:pPr>
            <a:r>
              <a:rPr lang="en-US"/>
              <a:t>Java proxy with BA/BI codec</a:t>
            </a:r>
          </a:p>
          <a:p>
            <a:pPr marL="914400" marR="0" lvl="1" indent="-228600" algn="l" rtl="0">
              <a:spcBef>
                <a:spcPts val="0"/>
              </a:spcBef>
              <a:spcAft>
                <a:spcPts val="0"/>
              </a:spcAft>
            </a:pPr>
            <a:r>
              <a:rPr lang="en-US"/>
              <a:t>Information flow/Taint analysis</a:t>
            </a:r>
          </a:p>
        </p:txBody>
      </p:sp>
      <p:sp>
        <p:nvSpPr>
          <p:cNvPr id="304" name="Shape 304"/>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53</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514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a:t>Automatic restoration</a:t>
            </a:r>
          </a:p>
        </p:txBody>
      </p:sp>
      <p:sp>
        <p:nvSpPr>
          <p:cNvPr id="310" name="Shape 310"/>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marR="0" lvl="0" indent="-431800" algn="l" rtl="0">
              <a:spcBef>
                <a:spcPts val="0"/>
              </a:spcBef>
              <a:spcAft>
                <a:spcPts val="0"/>
              </a:spcAft>
              <a:buClr>
                <a:schemeClr val="dk1"/>
              </a:buClr>
              <a:buSzPct val="100000"/>
              <a:buFont typeface="Calibri"/>
            </a:pPr>
            <a:r>
              <a:rPr lang="en-US"/>
              <a:t>Requirements:</a:t>
            </a:r>
          </a:p>
          <a:p>
            <a:pPr marL="914400" marR="0" lvl="1" indent="-228600" algn="l" rtl="0">
              <a:spcBef>
                <a:spcPts val="0"/>
              </a:spcBef>
              <a:spcAft>
                <a:spcPts val="0"/>
              </a:spcAft>
            </a:pPr>
            <a:r>
              <a:rPr lang="en-US"/>
              <a:t>Clear all side-effects of dirty function instances</a:t>
            </a:r>
          </a:p>
          <a:p>
            <a:pPr marL="457200" marR="0" lvl="0" indent="-228600" algn="l" rtl="0">
              <a:spcBef>
                <a:spcPts val="0"/>
              </a:spcBef>
              <a:spcAft>
                <a:spcPts val="0"/>
              </a:spcAft>
            </a:pPr>
            <a:r>
              <a:rPr lang="en-US"/>
              <a:t>Challenges:</a:t>
            </a:r>
          </a:p>
          <a:p>
            <a:pPr marL="914400" marR="0" lvl="1" indent="-228600" algn="l" rtl="0">
              <a:spcBef>
                <a:spcPts val="0"/>
              </a:spcBef>
              <a:spcAft>
                <a:spcPts val="0"/>
              </a:spcAft>
            </a:pPr>
            <a:r>
              <a:rPr lang="en-US"/>
              <a:t>How to identify all “dirty” function instances</a:t>
            </a:r>
          </a:p>
          <a:p>
            <a:pPr marL="914400" marR="0" lvl="1" indent="-228600" algn="l" rtl="0">
              <a:spcBef>
                <a:spcPts val="0"/>
              </a:spcBef>
              <a:spcAft>
                <a:spcPts val="0"/>
              </a:spcAft>
            </a:pPr>
            <a:r>
              <a:rPr lang="en-US"/>
              <a:t>How to restore to the correct state</a:t>
            </a:r>
          </a:p>
          <a:p>
            <a:pPr marL="457200" marR="0" lvl="0" indent="-431800" algn="l" rtl="0">
              <a:spcBef>
                <a:spcPts val="0"/>
              </a:spcBef>
              <a:spcAft>
                <a:spcPts val="0"/>
              </a:spcAft>
              <a:buClr>
                <a:schemeClr val="dk1"/>
              </a:buClr>
              <a:buSzPct val="100000"/>
              <a:buFont typeface="Calibri"/>
            </a:pPr>
            <a:r>
              <a:rPr lang="en-US"/>
              <a:t>Basic ideas:</a:t>
            </a:r>
          </a:p>
          <a:p>
            <a:pPr marL="914400" marR="0" lvl="1" indent="-228600" algn="l" rtl="0">
              <a:spcBef>
                <a:spcPts val="0"/>
              </a:spcBef>
              <a:spcAft>
                <a:spcPts val="0"/>
              </a:spcAft>
            </a:pPr>
            <a:r>
              <a:rPr lang="en-US"/>
              <a:t>Trace “dirty” function instances using the data dependency graph</a:t>
            </a:r>
          </a:p>
          <a:p>
            <a:pPr marL="914400" marR="0" lvl="1" indent="-431800" algn="l" rtl="0">
              <a:spcBef>
                <a:spcPts val="0"/>
              </a:spcBef>
              <a:spcAft>
                <a:spcPts val="0"/>
              </a:spcAft>
              <a:buClr>
                <a:schemeClr val="dk1"/>
              </a:buClr>
              <a:buSzPct val="114285"/>
              <a:buFont typeface="Calibri"/>
            </a:pPr>
            <a:r>
              <a:rPr lang="en-US"/>
              <a:t>Keep records of modifications on the data tree</a:t>
            </a:r>
          </a:p>
          <a:p>
            <a:pPr marL="457200" marR="0" lvl="0" indent="0" algn="l" rtl="0">
              <a:spcBef>
                <a:spcPts val="0"/>
              </a:spcBef>
              <a:spcAft>
                <a:spcPts val="0"/>
              </a:spcAft>
              <a:buNone/>
            </a:pPr>
            <a:endParaRPr/>
          </a:p>
        </p:txBody>
      </p:sp>
      <p:sp>
        <p:nvSpPr>
          <p:cNvPr id="311" name="Shape 311"/>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54</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79568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Efficient Two-Phase Scheduling</a:t>
            </a:r>
          </a:p>
        </p:txBody>
      </p:sp>
      <p:sp>
        <p:nvSpPr>
          <p:cNvPr id="318" name="Shape 318"/>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marL="457200" lvl="0" indent="-228600" rtl="0">
              <a:spcBef>
                <a:spcPts val="0"/>
              </a:spcBef>
            </a:pPr>
            <a:r>
              <a:rPr lang="en-US"/>
              <a:t>Requirements: </a:t>
            </a:r>
          </a:p>
          <a:p>
            <a:pPr marL="914400" lvl="1" indent="-228600" rtl="0">
              <a:spcBef>
                <a:spcPts val="0"/>
              </a:spcBef>
            </a:pPr>
            <a:r>
              <a:rPr lang="en-US"/>
              <a:t>Maintain the consistency between control plane and data plane</a:t>
            </a:r>
          </a:p>
          <a:p>
            <a:pPr marL="914400" lvl="1" indent="-228600" rtl="0">
              <a:spcBef>
                <a:spcPts val="0"/>
              </a:spcBef>
            </a:pPr>
            <a:r>
              <a:rPr lang="en-US"/>
              <a:t>Reduce group commit conflicts</a:t>
            </a:r>
          </a:p>
          <a:p>
            <a:pPr marL="914400" lvl="1" indent="-228600" rtl="0">
              <a:spcBef>
                <a:spcPts val="0"/>
              </a:spcBef>
            </a:pPr>
            <a:r>
              <a:rPr lang="en-US"/>
              <a:t>Minimize the schedule makespan</a:t>
            </a:r>
          </a:p>
          <a:p>
            <a:pPr marL="457200" lvl="0" indent="-228600" rtl="0">
              <a:spcBef>
                <a:spcPts val="0"/>
              </a:spcBef>
            </a:pPr>
            <a:r>
              <a:rPr lang="en-US"/>
              <a:t>Challenges:</a:t>
            </a:r>
          </a:p>
          <a:p>
            <a:pPr marL="914400" lvl="1" indent="-228600" rtl="0">
              <a:spcBef>
                <a:spcPts val="0"/>
              </a:spcBef>
            </a:pPr>
            <a:r>
              <a:rPr lang="en-US"/>
              <a:t>Stochastic instance execution time</a:t>
            </a:r>
          </a:p>
          <a:p>
            <a:pPr marL="457200" lvl="0" indent="-228600" rtl="0">
              <a:spcBef>
                <a:spcPts val="0"/>
              </a:spcBef>
            </a:pPr>
            <a:r>
              <a:rPr lang="en-US"/>
              <a:t>Scheduling principles:</a:t>
            </a:r>
          </a:p>
          <a:p>
            <a:pPr marL="914400" lvl="1" indent="-228600" rtl="0">
              <a:spcBef>
                <a:spcPts val="0"/>
              </a:spcBef>
            </a:pPr>
            <a:r>
              <a:rPr lang="en-US"/>
              <a:t>Execute instances that writes to data plane first</a:t>
            </a:r>
          </a:p>
          <a:p>
            <a:pPr marL="914400" lvl="1" indent="-228600" rtl="0">
              <a:spcBef>
                <a:spcPts val="0"/>
              </a:spcBef>
            </a:pPr>
            <a:r>
              <a:rPr lang="en-US"/>
              <a:t>Execute instances in the same group consecutively</a:t>
            </a:r>
          </a:p>
        </p:txBody>
      </p:sp>
      <p:sp>
        <p:nvSpPr>
          <p:cNvPr id="319" name="Shape 31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1549051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59</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17380</TotalTime>
  <Words>3046</Words>
  <Application>Microsoft Macintosh PowerPoint</Application>
  <PresentationFormat>Widescreen</PresentationFormat>
  <Paragraphs>797</Paragraphs>
  <Slides>67</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Calibri</vt:lpstr>
      <vt:lpstr>Consolas</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Writing an ODL program</vt:lpstr>
      <vt:lpstr>Can we NOT do that?</vt:lpstr>
      <vt:lpstr>FAST to the rescue </vt:lpstr>
      <vt:lpstr>The FAST programming model</vt:lpstr>
      <vt:lpstr>A closer look under the hood</vt:lpstr>
      <vt:lpstr> </vt:lpstr>
      <vt:lpstr>Automatic dependency tracking</vt:lpstr>
      <vt:lpstr>Automatic restoration</vt:lpstr>
      <vt:lpstr>Efficient Two-Phase Scheduling</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Qiao Xiang</cp:lastModifiedBy>
  <cp:revision>1427</cp:revision>
  <cp:lastPrinted>2011-12-21T04:26:34Z</cp:lastPrinted>
  <dcterms:modified xsi:type="dcterms:W3CDTF">2016-09-26T19:32:49Z</dcterms:modified>
  <cp:category/>
</cp:coreProperties>
</file>